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89577" autoAdjust="0"/>
  </p:normalViewPr>
  <p:slideViewPr>
    <p:cSldViewPr snapToGrid="0">
      <p:cViewPr varScale="1">
        <p:scale>
          <a:sx n="67" d="100"/>
          <a:sy n="67" d="100"/>
        </p:scale>
        <p:origin x="12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FFCA4-A563-46ED-A1B2-A481356CD712}" type="datetimeFigureOut">
              <a:rPr lang="en-US" smtClean="0"/>
              <a:t>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839C5-C63E-4FB7-8634-1E10B4135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1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ready for</a:t>
            </a:r>
            <a:r>
              <a:rPr lang="en-US" baseline="0" dirty="0" smtClean="0"/>
              <a:t> the presentation…</a:t>
            </a:r>
          </a:p>
          <a:p>
            <a:r>
              <a:rPr lang="en-US" baseline="0" dirty="0" smtClean="0"/>
              <a:t>Introduce yourself and what you want to present to the audience…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5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E-commerce is becoming a trend in the modern marketing strategies,</a:t>
            </a:r>
            <a:r>
              <a:rPr lang="en-US" baseline="0" dirty="0" smtClean="0"/>
              <a:t> with many companies venturing into online marketing.</a:t>
            </a:r>
          </a:p>
          <a:p>
            <a:r>
              <a:rPr lang="en-US" baseline="0" dirty="0" smtClean="0"/>
              <a:t>The staff, suppliers and the customers easily and efficiently interact over the online marketing platforms.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40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projects</a:t>
            </a:r>
            <a:r>
              <a:rPr lang="en-US" baseline="0" dirty="0" smtClean="0"/>
              <a:t> intends to provide an appropriate framework for the introduction of online marketing to International Plastics Inc.</a:t>
            </a:r>
          </a:p>
          <a:p>
            <a:r>
              <a:rPr lang="en-US" baseline="0" dirty="0" smtClean="0"/>
              <a:t>A brief description on International Plastics Inc. is provided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7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company’s main branches are linked</a:t>
            </a:r>
            <a:r>
              <a:rPr lang="en-US" baseline="0" dirty="0" smtClean="0"/>
              <a:t> through a Wide Area Network (WAN). The interconnection infrastructure is among the concerns that the company strives to address.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5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main concern of</a:t>
            </a:r>
            <a:r>
              <a:rPr lang="en-US" baseline="0" dirty="0" smtClean="0"/>
              <a:t> the project is to increase the efficiency of the company for a competitive advantage.</a:t>
            </a:r>
          </a:p>
          <a:p>
            <a:r>
              <a:rPr lang="en-US" baseline="0" dirty="0" smtClean="0"/>
              <a:t>The improvement of the interconnection infrastructure is key in the achievement of the company’s objectives.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58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company’s success lies in</a:t>
            </a:r>
            <a:r>
              <a:rPr lang="en-US" baseline="0" dirty="0" smtClean="0"/>
              <a:t> its ability to meet the suggested requirements and recommendations.</a:t>
            </a:r>
          </a:p>
          <a:p>
            <a:r>
              <a:rPr lang="en-US" baseline="0" dirty="0" smtClean="0"/>
              <a:t>Some of the requirements are as provided in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88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</a:t>
            </a:r>
            <a:r>
              <a:rPr lang="en-US" baseline="0" dirty="0" smtClean="0"/>
              <a:t> requirements would be essential in elevating the business to help it maintain its lead. The commitment of the company to address the concerns is also key in the entire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5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dependence</a:t>
            </a:r>
            <a:r>
              <a:rPr lang="en-US" baseline="0" dirty="0" smtClean="0"/>
              <a:t> on such links is risky since the security can easily be compromised. </a:t>
            </a:r>
          </a:p>
          <a:p>
            <a:r>
              <a:rPr lang="en-US" baseline="0" dirty="0" smtClean="0"/>
              <a:t>The solutions could be based on the recommendations that are provided in the subsequent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61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Security and privacy</a:t>
            </a:r>
            <a:r>
              <a:rPr lang="en-US" baseline="0" dirty="0" smtClean="0"/>
              <a:t> are key aspects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49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Ensuring the security and reliability</a:t>
            </a:r>
            <a:r>
              <a:rPr lang="en-US" baseline="0" dirty="0" smtClean="0"/>
              <a:t> of the connections is crucial for the business. Considerations for </a:t>
            </a:r>
            <a:r>
              <a:rPr lang="en-US" baseline="0" smtClean="0"/>
              <a:t>the stability of the system are also key.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20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recommendations</a:t>
            </a:r>
            <a:r>
              <a:rPr lang="en-US" baseline="0" dirty="0" smtClean="0"/>
              <a:t> are based on the analysis of the derived network diagrams.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839C5-C63E-4FB7-8634-1E10B4135D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5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75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05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0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7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849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07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8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42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514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092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32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0721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71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836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1/14/2018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76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58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97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7759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6393" y="1435597"/>
            <a:ext cx="8825658" cy="3329581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REQUEST FOR </a:t>
            </a:r>
            <a:r>
              <a:rPr lang="en-US" sz="4000" dirty="0" smtClean="0"/>
              <a:t>PROPOSAL (RFP</a:t>
            </a:r>
            <a:r>
              <a:rPr lang="en-US" sz="4000" dirty="0"/>
              <a:t>)</a:t>
            </a:r>
            <a:r>
              <a:rPr lang="en-US" sz="6000" dirty="0"/>
              <a:t/>
            </a:r>
            <a:br>
              <a:rPr lang="en-US" sz="60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217" y="3100388"/>
            <a:ext cx="8825658" cy="3228975"/>
          </a:xfrm>
        </p:spPr>
        <p:txBody>
          <a:bodyPr>
            <a:noAutofit/>
          </a:bodyPr>
          <a:lstStyle/>
          <a:p>
            <a:pPr algn="ctr" fontAlgn="base" hangingPunct="0"/>
            <a:r>
              <a:rPr lang="en-US" sz="2400" b="1" dirty="0">
                <a:effectLst/>
              </a:rPr>
              <a:t>Alvin Lugo</a:t>
            </a:r>
          </a:p>
          <a:p>
            <a:pPr algn="ctr" fontAlgn="base" hangingPunct="0"/>
            <a:r>
              <a:rPr lang="en-US" sz="2400" b="1" dirty="0">
                <a:effectLst/>
              </a:rPr>
              <a:t>CMGT/554</a:t>
            </a:r>
          </a:p>
          <a:p>
            <a:pPr algn="ctr" fontAlgn="base" hangingPunct="0"/>
            <a:r>
              <a:rPr lang="en-US" sz="2400" b="1" dirty="0">
                <a:effectLst/>
              </a:rPr>
              <a:t>University of Phoenix</a:t>
            </a:r>
          </a:p>
          <a:p>
            <a:pPr algn="ctr" fontAlgn="base" hangingPunct="0"/>
            <a:r>
              <a:rPr lang="en-US" sz="2400" b="1" dirty="0">
                <a:effectLst/>
              </a:rPr>
              <a:t>Matthew </a:t>
            </a:r>
            <a:r>
              <a:rPr lang="en-US" sz="2400" b="1" dirty="0" err="1">
                <a:effectLst/>
              </a:rPr>
              <a:t>Mancani</a:t>
            </a:r>
            <a:r>
              <a:rPr lang="en-US" sz="2400" b="1" dirty="0">
                <a:effectLst/>
              </a:rPr>
              <a:t> </a:t>
            </a:r>
          </a:p>
          <a:p>
            <a:pPr algn="ctr"/>
            <a:r>
              <a:rPr lang="en-US" sz="2400" b="1" dirty="0" smtClean="0"/>
              <a:t>Date</a:t>
            </a:r>
            <a:endParaRPr lang="en-US" sz="2400" b="1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289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9843105" cy="4477851"/>
          </a:xfrm>
        </p:spPr>
        <p:txBody>
          <a:bodyPr>
            <a:normAutofit/>
          </a:bodyPr>
          <a:lstStyle/>
          <a:p>
            <a:r>
              <a:rPr lang="en-US" dirty="0" smtClean="0"/>
              <a:t>E-commerce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is the current trend in business, which firms are venturing into to gain a competitive advantage </a:t>
            </a:r>
            <a:r>
              <a:rPr lang="en-US" dirty="0" smtClean="0">
                <a:effectLst/>
              </a:rPr>
              <a:t>against </a:t>
            </a:r>
            <a:r>
              <a:rPr lang="en-US" dirty="0">
                <a:effectLst/>
              </a:rPr>
              <a:t>each other.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Through e-commerce, firms can efficiently market their products, communicate easily with both the suppliers and the consumers.</a:t>
            </a:r>
          </a:p>
          <a:p>
            <a:r>
              <a:rPr lang="en-US" dirty="0" smtClean="0">
                <a:effectLst/>
              </a:rPr>
              <a:t>Businesses are now perceiving e-commerce as an essential component in the business growth process.</a:t>
            </a:r>
            <a:endParaRPr lang="en-US" dirty="0" smtClean="0"/>
          </a:p>
          <a:p>
            <a:r>
              <a:rPr lang="en-US" dirty="0" smtClean="0">
                <a:effectLst/>
              </a:rPr>
              <a:t>It is efficient for customers to place their orders online and the business coordinates the delivery of goods to the exact physical location.</a:t>
            </a:r>
          </a:p>
          <a:p>
            <a:pPr marL="36900" indent="0">
              <a:buNone/>
            </a:pPr>
            <a:endParaRPr lang="en-US" dirty="0" smtClean="0">
              <a:effectLst/>
            </a:endParaRPr>
          </a:p>
          <a:p>
            <a:pPr marL="36900" indent="0">
              <a:buNone/>
            </a:pPr>
            <a:endParaRPr lang="en-US" dirty="0" smtClean="0">
              <a:effectLst/>
            </a:endParaRPr>
          </a:p>
          <a:p>
            <a:pPr marL="36900" indent="0">
              <a:buNone/>
            </a:pP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                                                                                                           (</a:t>
            </a:r>
            <a:r>
              <a:rPr lang="en-US" dirty="0">
                <a:effectLst/>
              </a:rPr>
              <a:t>Chaffey, 2007)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554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Overview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5890" y="2223769"/>
            <a:ext cx="9649572" cy="4058751"/>
          </a:xfrm>
        </p:spPr>
        <p:txBody>
          <a:bodyPr/>
          <a:lstStyle/>
          <a:p>
            <a:r>
              <a:rPr lang="en-US" dirty="0" smtClean="0"/>
              <a:t>Considering the numerous advantages exhibited by the online marketing strategies, there is need for the business to venture into the practice.</a:t>
            </a:r>
          </a:p>
          <a:p>
            <a:r>
              <a:rPr lang="en-US" dirty="0" smtClean="0"/>
              <a:t>International Plastics Inc. is a plastics manufacturing company considering to venture into e-commerce.</a:t>
            </a:r>
          </a:p>
          <a:p>
            <a:r>
              <a:rPr lang="en-US" dirty="0" smtClean="0"/>
              <a:t>The online business scheme would enable the staff, suppliers and the consumers to communicate effectively.</a:t>
            </a:r>
          </a:p>
          <a:p>
            <a:r>
              <a:rPr lang="en-US" dirty="0" smtClean="0"/>
              <a:t>The introduction of e-commerce would facilitate the shopping process by the customers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9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Organization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819" y="2455780"/>
            <a:ext cx="9889738" cy="4058751"/>
          </a:xfrm>
        </p:spPr>
        <p:txBody>
          <a:bodyPr/>
          <a:lstStyle/>
          <a:p>
            <a:r>
              <a:rPr lang="en-US" dirty="0" smtClean="0"/>
              <a:t>International Plastics Inc. is plastics a manufacturing company.</a:t>
            </a:r>
          </a:p>
          <a:p>
            <a:r>
              <a:rPr lang="en-US" dirty="0" smtClean="0"/>
              <a:t>It specializes in the creation of custom plastic products.</a:t>
            </a:r>
          </a:p>
          <a:p>
            <a:r>
              <a:rPr lang="en-US" dirty="0" smtClean="0"/>
              <a:t>The main current operational locations include the three branches in the United States and one branch in China.</a:t>
            </a:r>
          </a:p>
          <a:p>
            <a:r>
              <a:rPr lang="en-US" dirty="0" smtClean="0"/>
              <a:t>The company’s headquarters are located in San Jose, California, where most of the operations are centralized.</a:t>
            </a:r>
          </a:p>
          <a:p>
            <a:pPr marL="3690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8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8625990" cy="4058751"/>
          </a:xfrm>
        </p:spPr>
        <p:txBody>
          <a:bodyPr/>
          <a:lstStyle/>
          <a:p>
            <a:r>
              <a:rPr lang="en-US" dirty="0" smtClean="0"/>
              <a:t>The main objective for International Plastics Inc. is to remain the leading global manufacturer of custom plastics.</a:t>
            </a:r>
          </a:p>
          <a:p>
            <a:r>
              <a:rPr lang="en-US" dirty="0" smtClean="0"/>
              <a:t>The project aims at helping the company adopt an upgrade in its infrastructure to accommodate e-commerce as marketing strategy.</a:t>
            </a:r>
          </a:p>
          <a:p>
            <a:r>
              <a:rPr lang="en-US" dirty="0" smtClean="0"/>
              <a:t>The suggested improvements in the internal structure would help the company increase its operational efficiency as well as reduce the operational costs.</a:t>
            </a:r>
          </a:p>
          <a:p>
            <a:r>
              <a:rPr lang="en-US" dirty="0" smtClean="0"/>
              <a:t>The changes would also improve the production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2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Goals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355" y="2272996"/>
            <a:ext cx="9840641" cy="3704723"/>
          </a:xfrm>
        </p:spPr>
        <p:txBody>
          <a:bodyPr/>
          <a:lstStyle/>
          <a:p>
            <a:r>
              <a:rPr lang="en-US" dirty="0" smtClean="0"/>
              <a:t>From the virtual designs, it is evident that the company requires the upgrades in both the hardware and the software.</a:t>
            </a:r>
          </a:p>
          <a:p>
            <a:r>
              <a:rPr lang="en-US" dirty="0" smtClean="0"/>
              <a:t>The project would therefore suggest the possible changes to the existing network to improve performance.</a:t>
            </a:r>
          </a:p>
          <a:p>
            <a:r>
              <a:rPr lang="en-US" dirty="0" smtClean="0"/>
              <a:t>The accomplishment of the goals would be dependent on the successful achievement of the suggested recommendations and requirements.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52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Technical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6916" y="2169177"/>
            <a:ext cx="9840641" cy="4058751"/>
          </a:xfrm>
        </p:spPr>
        <p:txBody>
          <a:bodyPr/>
          <a:lstStyle/>
          <a:p>
            <a:r>
              <a:rPr lang="en-US" dirty="0" smtClean="0"/>
              <a:t>One of the primary requirements for the success of the business is the provision of a conducive working environment.</a:t>
            </a:r>
          </a:p>
          <a:p>
            <a:r>
              <a:rPr lang="en-US" dirty="0" smtClean="0"/>
              <a:t>Qualified workers and loyal customers are among key requirements for a successful business.</a:t>
            </a:r>
          </a:p>
          <a:p>
            <a:r>
              <a:rPr lang="en-US" dirty="0" smtClean="0"/>
              <a:t>A robust marketing strategy is as well essential.</a:t>
            </a:r>
          </a:p>
          <a:p>
            <a:r>
              <a:rPr lang="en-US" dirty="0" smtClean="0"/>
              <a:t>The International Plastics Inc. would have to adopt the requirements to maintain its lead in the market.</a:t>
            </a:r>
          </a:p>
          <a:p>
            <a:endParaRPr lang="en-US" dirty="0"/>
          </a:p>
          <a:p>
            <a:endParaRPr lang="en-US" dirty="0" smtClean="0"/>
          </a:p>
          <a:p>
            <a:pPr marL="36900" indent="0">
              <a:buNone/>
            </a:pPr>
            <a:r>
              <a:rPr lang="en-US" dirty="0" smtClean="0">
                <a:effectLst/>
              </a:rPr>
              <a:t>    																	(</a:t>
            </a:r>
            <a:r>
              <a:rPr lang="en-US" dirty="0" err="1">
                <a:effectLst/>
              </a:rPr>
              <a:t>Fullan</a:t>
            </a:r>
            <a:r>
              <a:rPr lang="en-US" dirty="0">
                <a:effectLst/>
              </a:rPr>
              <a:t>,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8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Analytics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analysis of the current network diagram of the company reveals the urgent need for the upgrade.</a:t>
            </a:r>
          </a:p>
          <a:p>
            <a:r>
              <a:rPr lang="en-US" dirty="0" smtClean="0"/>
              <a:t>Currently, the system utilizes a T2 internet links from its MI, Pontiac and Albany, York branches to the headquarters.</a:t>
            </a:r>
          </a:p>
          <a:p>
            <a:r>
              <a:rPr lang="en-US" dirty="0" smtClean="0"/>
              <a:t>Also, the Chinese branch is linked to the headquarters through a T3 link.</a:t>
            </a:r>
          </a:p>
          <a:p>
            <a:r>
              <a:rPr lang="en-US" dirty="0" smtClean="0"/>
              <a:t>The links are too basic and unreliable.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1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Analytics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082" y="2223770"/>
            <a:ext cx="9540390" cy="3112506"/>
          </a:xfrm>
        </p:spPr>
        <p:txBody>
          <a:bodyPr/>
          <a:lstStyle/>
          <a:p>
            <a:r>
              <a:rPr lang="en-US" dirty="0" smtClean="0"/>
              <a:t>The T1 and T2 links predispose to higher risks since they are easier to intercept.</a:t>
            </a:r>
          </a:p>
          <a:p>
            <a:r>
              <a:rPr lang="en-US" dirty="0" smtClean="0"/>
              <a:t>They are also expensive to maintain and have frequent downtimes.</a:t>
            </a:r>
          </a:p>
          <a:p>
            <a:r>
              <a:rPr lang="en-US" dirty="0" smtClean="0"/>
              <a:t>They are vulnerable to manipulation, unlike Fiber and the VPN links.</a:t>
            </a:r>
          </a:p>
          <a:p>
            <a:r>
              <a:rPr lang="en-US" dirty="0" smtClean="0"/>
              <a:t>Therefore, the company needs more reliable and secure connection links.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5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company to follow the logical framework provided to ensure that the system is secure and reliable.</a:t>
            </a:r>
          </a:p>
          <a:p>
            <a:r>
              <a:rPr lang="en-US" dirty="0" smtClean="0"/>
              <a:t>This would involve adopting stronger firewalls that are appropriately configured to reduce the threats of hacker attacks.</a:t>
            </a:r>
          </a:p>
          <a:p>
            <a:r>
              <a:rPr lang="en-US" dirty="0" smtClean="0"/>
              <a:t>It would be important for the company to convert the initial T1 and T2 links into the more dedicated OC-3 links.</a:t>
            </a:r>
          </a:p>
          <a:p>
            <a:r>
              <a:rPr lang="en-US" dirty="0" smtClean="0"/>
              <a:t>It also advisable that all the connections be standardized to OC-3 links, having the VPN capabilities</a:t>
            </a:r>
            <a:r>
              <a:rPr lang="en-US" dirty="0" smtClean="0">
                <a:effectLst/>
              </a:rPr>
              <a:t>															(</a:t>
            </a:r>
            <a:r>
              <a:rPr lang="en-US" dirty="0" err="1">
                <a:effectLst/>
              </a:rPr>
              <a:t>Dadarlat</a:t>
            </a:r>
            <a:r>
              <a:rPr lang="en-US" dirty="0">
                <a:effectLst/>
              </a:rPr>
              <a:t>, 2008) </a:t>
            </a:r>
          </a:p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10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Recommendations </a:t>
            </a:r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would be important to upgrade the backbone to 10GBase with the Cat6 cabling to all the desktops.</a:t>
            </a:r>
          </a:p>
          <a:p>
            <a:r>
              <a:rPr lang="en-US" dirty="0" smtClean="0"/>
              <a:t>Such acquisition would greatly increase the bandwidth.</a:t>
            </a:r>
          </a:p>
          <a:p>
            <a:r>
              <a:rPr lang="en-US" dirty="0" smtClean="0"/>
              <a:t>Inclusion of new computers into the new infrastructure in key.</a:t>
            </a:r>
          </a:p>
          <a:p>
            <a:r>
              <a:rPr lang="en-US" dirty="0" smtClean="0"/>
              <a:t>The company should also create more secured wireless points in the infrastructure to enhance efficient mobility within the organization.</a:t>
            </a:r>
            <a:endParaRPr lang="en-US" dirty="0"/>
          </a:p>
          <a:p>
            <a:pPr marL="36900" indent="0">
              <a:buNone/>
            </a:pPr>
            <a:r>
              <a:rPr lang="en-US" dirty="0" smtClean="0">
                <a:effectLst/>
              </a:rPr>
              <a:t>													(</a:t>
            </a:r>
            <a:r>
              <a:rPr lang="en-US" dirty="0" err="1">
                <a:effectLst/>
              </a:rPr>
              <a:t>Dadarlat</a:t>
            </a:r>
            <a:r>
              <a:rPr lang="en-US" dirty="0">
                <a:effectLst/>
              </a:rPr>
              <a:t>, </a:t>
            </a:r>
            <a:r>
              <a:rPr lang="en-US" dirty="0" smtClean="0">
                <a:effectLst/>
              </a:rPr>
              <a:t>2008) 																(Stallings</a:t>
            </a:r>
            <a:r>
              <a:rPr lang="en-US" dirty="0">
                <a:effectLst/>
              </a:rPr>
              <a:t>, 2001)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39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Chaffey, D. (2007). </a:t>
            </a:r>
            <a:r>
              <a:rPr lang="en-US" i="1" dirty="0">
                <a:effectLst/>
              </a:rPr>
              <a:t>E-business and E-commerce Management: </a:t>
            </a:r>
            <a:r>
              <a:rPr lang="en-US" i="1" dirty="0" smtClean="0">
                <a:effectLst/>
              </a:rPr>
              <a:t>					   </a:t>
            </a:r>
            <a:r>
              <a:rPr lang="en-US" i="1" dirty="0" err="1" smtClean="0">
                <a:effectLst/>
              </a:rPr>
              <a:t>Strategy,Implementation</a:t>
            </a:r>
            <a:r>
              <a:rPr lang="en-US" i="1" dirty="0" smtClean="0">
                <a:effectLst/>
              </a:rPr>
              <a:t> </a:t>
            </a:r>
            <a:r>
              <a:rPr lang="en-US" i="1" dirty="0">
                <a:effectLst/>
              </a:rPr>
              <a:t>and Practice</a:t>
            </a:r>
            <a:r>
              <a:rPr lang="en-US" dirty="0">
                <a:effectLst/>
              </a:rPr>
              <a:t>. Pearson Education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 err="1" smtClean="0">
                <a:effectLst/>
              </a:rPr>
              <a:t>Dadarlat</a:t>
            </a:r>
            <a:r>
              <a:rPr lang="en-US" dirty="0">
                <a:effectLst/>
              </a:rPr>
              <a:t>, V (2008). </a:t>
            </a:r>
            <a:r>
              <a:rPr lang="en-US" i="1" dirty="0">
                <a:effectLst/>
              </a:rPr>
              <a:t>Types of Computer Networks and their Topologies, </a:t>
            </a:r>
            <a:r>
              <a:rPr lang="en-US" i="1" dirty="0" smtClean="0">
                <a:effectLst/>
              </a:rPr>
              <a:t>			</a:t>
            </a:r>
            <a:r>
              <a:rPr lang="en-US" dirty="0" smtClean="0">
                <a:effectLst/>
              </a:rPr>
              <a:t>Cisco </a:t>
            </a:r>
            <a:r>
              <a:rPr lang="en-US" dirty="0">
                <a:effectLst/>
              </a:rPr>
              <a:t>based computer </a:t>
            </a:r>
          </a:p>
          <a:p>
            <a:pPr marL="36900" indent="0">
              <a:buNone/>
            </a:pPr>
            <a:r>
              <a:rPr lang="en-US" dirty="0">
                <a:effectLst/>
              </a:rPr>
              <a:t>	</a:t>
            </a:r>
            <a:r>
              <a:rPr lang="en-US" dirty="0" smtClean="0">
                <a:effectLst/>
              </a:rPr>
              <a:t>	Networks</a:t>
            </a:r>
          </a:p>
          <a:p>
            <a:r>
              <a:rPr lang="en-US" dirty="0" err="1">
                <a:effectLst/>
              </a:rPr>
              <a:t>Fullan</a:t>
            </a:r>
            <a:r>
              <a:rPr lang="en-US" dirty="0">
                <a:effectLst/>
              </a:rPr>
              <a:t>, M. (2011). </a:t>
            </a:r>
            <a:r>
              <a:rPr lang="en-US" i="1" dirty="0">
                <a:effectLst/>
              </a:rPr>
              <a:t>The six secrets of change: What the best leaders do to </a:t>
            </a:r>
            <a:r>
              <a:rPr lang="en-US" i="1" dirty="0" smtClean="0">
                <a:effectLst/>
              </a:rPr>
              <a:t>		help </a:t>
            </a:r>
            <a:r>
              <a:rPr lang="en-US" i="1" dirty="0">
                <a:effectLst/>
              </a:rPr>
              <a:t>their organizations survive and thrive</a:t>
            </a:r>
            <a:r>
              <a:rPr lang="en-US" dirty="0">
                <a:effectLst/>
              </a:rPr>
              <a:t>. John Wiley &amp; Sons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>
                <a:effectLst/>
              </a:rPr>
              <a:t>Stallings, W (2001).</a:t>
            </a:r>
            <a:r>
              <a:rPr lang="en-US" b="1" dirty="0">
                <a:effectLst/>
              </a:rPr>
              <a:t> </a:t>
            </a:r>
            <a:r>
              <a:rPr lang="en-US" i="1" dirty="0">
                <a:effectLst/>
              </a:rPr>
              <a:t>Cryptography And Network Security Principles </a:t>
            </a:r>
            <a:r>
              <a:rPr lang="en-US" i="1" dirty="0" smtClean="0">
                <a:effectLst/>
              </a:rPr>
              <a:t>			And </a:t>
            </a:r>
            <a:r>
              <a:rPr lang="en-US" i="1" dirty="0">
                <a:effectLst/>
              </a:rPr>
              <a:t>Practice </a:t>
            </a:r>
            <a:r>
              <a:rPr lang="en-US" dirty="0">
                <a:effectLst/>
              </a:rPr>
              <a:t>Fifth Edition, </a:t>
            </a:r>
          </a:p>
          <a:p>
            <a:r>
              <a:rPr lang="en-US" dirty="0">
                <a:effectLst/>
              </a:rPr>
              <a:t>	Prentice Hall</a:t>
            </a:r>
          </a:p>
          <a:p>
            <a:endParaRPr lang="en-US" dirty="0">
              <a:effectLst/>
            </a:endParaRPr>
          </a:p>
          <a:p>
            <a:endParaRPr lang="en-US" dirty="0" smtClean="0">
              <a:effectLst/>
            </a:endParaRPr>
          </a:p>
          <a:p>
            <a:pPr marL="36900" indent="0">
              <a:buNone/>
            </a:pP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37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1385</TotalTime>
  <Words>996</Words>
  <Application>Microsoft Office PowerPoint</Application>
  <PresentationFormat>Widescreen</PresentationFormat>
  <Paragraphs>99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Schoolbook</vt:lpstr>
      <vt:lpstr>Wingdings 3</vt:lpstr>
      <vt:lpstr>Ion</vt:lpstr>
      <vt:lpstr>REQUEST FOR PROPOSAL (RFP)  </vt:lpstr>
      <vt:lpstr>Project Overview</vt:lpstr>
      <vt:lpstr>Project Overview Cont…</vt:lpstr>
      <vt:lpstr>Organization Background</vt:lpstr>
      <vt:lpstr>Project Goals</vt:lpstr>
      <vt:lpstr>Project Goals Cont…</vt:lpstr>
      <vt:lpstr>Technical Requirements</vt:lpstr>
      <vt:lpstr>Analytics</vt:lpstr>
      <vt:lpstr>Analytics Cont…</vt:lpstr>
      <vt:lpstr>Recommendations</vt:lpstr>
      <vt:lpstr>Recommendations Cont…</vt:lpstr>
      <vt:lpstr>References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 (RFP)</dc:title>
  <dc:creator>Jose Malaba</dc:creator>
  <cp:lastModifiedBy>Windows User</cp:lastModifiedBy>
  <cp:revision>25</cp:revision>
  <dcterms:created xsi:type="dcterms:W3CDTF">2018-01-11T18:03:40Z</dcterms:created>
  <dcterms:modified xsi:type="dcterms:W3CDTF">2018-01-14T19:59:33Z</dcterms:modified>
</cp:coreProperties>
</file>